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305" r:id="rId4"/>
    <p:sldId id="260" r:id="rId5"/>
    <p:sldId id="302" r:id="rId6"/>
    <p:sldId id="310" r:id="rId7"/>
    <p:sldId id="306" r:id="rId8"/>
    <p:sldId id="307" r:id="rId9"/>
    <p:sldId id="257" r:id="rId10"/>
    <p:sldId id="311" r:id="rId11"/>
    <p:sldId id="312" r:id="rId12"/>
    <p:sldId id="313" r:id="rId13"/>
    <p:sldId id="316" r:id="rId14"/>
    <p:sldId id="318" r:id="rId15"/>
    <p:sldId id="308" r:id="rId16"/>
    <p:sldId id="258" r:id="rId17"/>
    <p:sldId id="265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CF6"/>
    <a:srgbClr val="4EA091"/>
    <a:srgbClr val="FFFF99"/>
    <a:srgbClr val="9A0E61"/>
    <a:srgbClr val="641266"/>
    <a:srgbClr val="8D198E"/>
    <a:srgbClr val="EB8DED"/>
    <a:srgbClr val="F5C6F6"/>
    <a:srgbClr val="000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5" autoAdjust="0"/>
    <p:restoredTop sz="94655" autoAdjust="0"/>
  </p:normalViewPr>
  <p:slideViewPr>
    <p:cSldViewPr snapToGrid="0" showGuides="1">
      <p:cViewPr varScale="1">
        <p:scale>
          <a:sx n="76" d="100"/>
          <a:sy n="76" d="100"/>
        </p:scale>
        <p:origin x="67" y="7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598C8-17CC-4C14-A16C-7C95405E568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5C33D-FEDF-4E80-A3D6-D08B531D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7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0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49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89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27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68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8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1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54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711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066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4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69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6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DFA6-88B8-4812-B3C4-F52E891D0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2F428-7612-422C-92D9-276574564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CD0EB-74CB-46A5-85E2-BB824817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4FE3-E6A3-427A-8A33-90931523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FCC3B-B896-44FF-9837-8176497A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2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712A-3F97-42B7-A80B-155B0D06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9F61D-DD0E-4CF3-A2AB-9C7A27F7A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E9AF-6467-4C81-AC5C-6891C1D3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AE15E-0E96-43F5-98C6-88CDC118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D39F-8AE5-49CD-BC45-F820D65B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7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75F24-619E-40BE-9AD8-F54355A48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EB10E-7A3D-4CF7-AA8C-0548F66CC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F7B0A-3750-4DFD-A297-0BEAC0CD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45353-6568-4E9D-B027-80892935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ABDA6-DF55-49F7-AD0D-FF91525C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93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4757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C7C10C37-1B34-9C47-BFDA-E7BCBCAF563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6FA-622C-5543-89BA-BF7C8719742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E4779-5D10-CB40-8216-502FC71BE377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7C95B8-01FC-ED48-BB2E-207E6A148C9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50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423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EB7246B7-6775-764E-A912-1312BEFC283F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0D470-9B3D-CB43-814A-E7FA0C6373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8FB18-0850-704E-B163-405F8576E968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B7FF1D-0624-CE4A-A4CD-F335145A03B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84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CC35B9EB-9302-AA4F-9BF8-2737F857CCA0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9A9EA-2ABF-C74F-806B-13D76E1FB85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B34C-4B8E-D84B-AE23-17CC99BFE0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6C1887-7FEC-DD49-9807-C753285B8B6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01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589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ABA0E42-432A-314C-B839-158E73B7F9F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48A03-5308-0D43-8DC0-1712C4C0AA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93DEC-253F-CD42-B9C4-2F3437D2C32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99B63-AA1B-C347-8FDF-19BC284F899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22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40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8A93C0F-FC51-4224-A867-41D5F175CC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2957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34F53E92-69CB-4528-965C-0B2E8F7D3A2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846F6-92C4-416B-8296-F6BF2407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62" y="365126"/>
            <a:ext cx="11023426" cy="937582"/>
          </a:xfr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0BE8D-2E06-40F3-B694-546B940A5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462" y="1540701"/>
            <a:ext cx="11023426" cy="4636262"/>
          </a:xfrm>
        </p:spPr>
        <p:txBody>
          <a:bodyPr/>
          <a:lstStyle>
            <a:lvl1pPr>
              <a:buFontTx/>
              <a:buNone/>
              <a:defRPr>
                <a:latin typeface="Georgia" panose="02040502050405020303" pitchFamily="18" charset="0"/>
              </a:defRPr>
            </a:lvl1pPr>
            <a:lvl2pPr>
              <a:buFontTx/>
              <a:buNone/>
              <a:defRPr>
                <a:latin typeface="Georgia" panose="02040502050405020303" pitchFamily="18" charset="0"/>
              </a:defRPr>
            </a:lvl2pPr>
            <a:lvl3pPr>
              <a:buFontTx/>
              <a:buNone/>
              <a:defRPr>
                <a:latin typeface="Georgia" panose="02040502050405020303" pitchFamily="18" charset="0"/>
              </a:defRPr>
            </a:lvl3pPr>
            <a:lvl4pPr>
              <a:buFontTx/>
              <a:buNone/>
              <a:defRPr>
                <a:latin typeface="Georgia" panose="02040502050405020303" pitchFamily="18" charset="0"/>
              </a:defRPr>
            </a:lvl4pPr>
            <a:lvl5pPr>
              <a:buFontTx/>
              <a:buNone/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8CF4F-E014-45A2-BDB6-5CEE5448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19532" y="5229639"/>
            <a:ext cx="1555138" cy="365125"/>
          </a:xfrm>
        </p:spPr>
        <p:txBody>
          <a:bodyPr/>
          <a:lstStyle>
            <a:lvl1pPr algn="l">
              <a:defRPr i="1">
                <a:solidFill>
                  <a:srgbClr val="8D198E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>
                <a:solidFill>
                  <a:srgbClr val="8D198E"/>
                </a:solidFill>
              </a:rPr>
              <a:t>24slides.com</a:t>
            </a:r>
            <a:endParaRPr lang="en-US" dirty="0">
              <a:solidFill>
                <a:srgbClr val="8D198E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8145D8-3538-4B65-8B0B-F472E6845D72}"/>
              </a:ext>
            </a:extLst>
          </p:cNvPr>
          <p:cNvSpPr/>
          <p:nvPr userDrawn="1"/>
        </p:nvSpPr>
        <p:spPr>
          <a:xfrm>
            <a:off x="206486" y="146051"/>
            <a:ext cx="303103" cy="303103"/>
          </a:xfrm>
          <a:prstGeom prst="roundRect">
            <a:avLst>
              <a:gd name="adj" fmla="val 50000"/>
            </a:avLst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568801E-01D3-4C82-9F18-EB45F7A355CD}"/>
              </a:ext>
            </a:extLst>
          </p:cNvPr>
          <p:cNvSpPr/>
          <p:nvPr userDrawn="1"/>
        </p:nvSpPr>
        <p:spPr>
          <a:xfrm>
            <a:off x="11482781" y="6387361"/>
            <a:ext cx="303103" cy="303103"/>
          </a:xfrm>
          <a:prstGeom prst="roundRect">
            <a:avLst>
              <a:gd name="adj" fmla="val 50000"/>
            </a:avLst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8683-EC2A-488C-B612-7E6C49A0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780" y="6356350"/>
            <a:ext cx="303104" cy="365125"/>
          </a:xfrm>
        </p:spPr>
        <p:txBody>
          <a:bodyPr lIns="0" tIns="0" rIns="0" bIns="0"/>
          <a:lstStyle>
            <a:lvl1pPr algn="ctr">
              <a:defRPr sz="8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877BCE01-9058-4259-B684-EDDB3327DE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790D280-29AC-4C86-A28B-E37BEDFFC232}"/>
              </a:ext>
            </a:extLst>
          </p:cNvPr>
          <p:cNvSpPr/>
          <p:nvPr userDrawn="1"/>
        </p:nvSpPr>
        <p:spPr>
          <a:xfrm flipH="1">
            <a:off x="343111" y="668229"/>
            <a:ext cx="37785" cy="4330491"/>
          </a:xfrm>
          <a:custGeom>
            <a:avLst/>
            <a:gdLst>
              <a:gd name="connsiteX0" fmla="*/ 37785 w 37785"/>
              <a:gd name="connsiteY0" fmla="*/ 0 h 4330491"/>
              <a:gd name="connsiteX1" fmla="*/ 0 w 37785"/>
              <a:gd name="connsiteY1" fmla="*/ 0 h 4330491"/>
              <a:gd name="connsiteX2" fmla="*/ 0 w 37785"/>
              <a:gd name="connsiteY2" fmla="*/ 4330491 h 4330491"/>
              <a:gd name="connsiteX3" fmla="*/ 37785 w 37785"/>
              <a:gd name="connsiteY3" fmla="*/ 4330491 h 433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5" h="4330491">
                <a:moveTo>
                  <a:pt x="37785" y="0"/>
                </a:moveTo>
                <a:lnTo>
                  <a:pt x="0" y="0"/>
                </a:lnTo>
                <a:lnTo>
                  <a:pt x="0" y="4330491"/>
                </a:lnTo>
                <a:lnTo>
                  <a:pt x="37785" y="4330491"/>
                </a:lnTo>
                <a:close/>
              </a:path>
            </a:pathLst>
          </a:cu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692C5D-0F82-4D9C-8DE2-D6809D4BC187}"/>
              </a:ext>
            </a:extLst>
          </p:cNvPr>
          <p:cNvSpPr/>
          <p:nvPr userDrawn="1"/>
        </p:nvSpPr>
        <p:spPr>
          <a:xfrm>
            <a:off x="272490" y="331118"/>
            <a:ext cx="171094" cy="171094"/>
          </a:xfrm>
          <a:prstGeom prst="roundRect">
            <a:avLst>
              <a:gd name="adj" fmla="val 50000"/>
            </a:avLst>
          </a:prstGeom>
          <a:solidFill>
            <a:srgbClr val="EB8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55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CBD9C243-2244-414C-979E-C2B50D4A5B82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76271-C58C-894A-96DA-3770479E3AF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2A1FF-741B-A247-B472-AE6F07156994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C7A151-F4D1-864E-B175-79AF4C087CE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347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5F2A2DD5-4CB6-FE40-9B7E-3B222A91D01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64F79-87B9-7A46-AE76-1906CB926CAC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CEAFE-18A1-3E4F-8F70-07DFA2AC6F0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88C8A6-6F71-FE44-9B1E-1DDFE9D822D8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46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304C0EF7-46FB-6E46-81BE-5358BF7223D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A9DC3-D600-E246-B69A-326EB34F72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478BB-1418-3B41-87CE-A4F674376C6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D99EF-F1C8-EC4C-9C91-3950C3AA392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955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11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D732-C678-40DA-8C92-F7B185D4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C12FC-BD64-46EA-8B7F-21AB1B177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EE0E7-F9F2-4375-9801-5B17FCA38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62A9-18AA-46A6-99F6-BF4759FB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785D-4168-43D8-B63E-32A9209C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8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9A91-8948-4AFB-B615-BBEA3C76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7DDA-0510-4C59-9A7F-81AC4D463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46A85-9577-45D5-9E03-E94D5901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98615-36C3-4098-BECB-C849DD6B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66CAC-1533-4FFE-9AD0-03819D78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0F0A0-62FC-410F-B586-4F6AA908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3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03CD-83F6-451F-B9CA-F6304429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52D03-1CF1-4A61-9549-499CE455D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1BE2-F875-41AF-82C2-643A00758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22CE-7D32-4D94-A471-505F482F0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CAEF2-738F-427B-A323-FD0288943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B9576C-DE4A-49F9-9D7C-DAA114EA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66F9E-19BC-48D7-8D1B-65A75404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04C1DC-030F-4BAD-AD19-42142504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0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6C68-9794-4A52-8FD6-7193350D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6B3CC-7095-469B-8FF2-4187802B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1C96E-2C48-4CE8-829C-A852B55F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6A05C-0B16-4929-9C04-B0165117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AF809E-4BFE-485D-824E-C6DF3FE5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F04B7-4E3B-41EE-BA28-F751C6B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B43AB-AD9D-43A1-B9F5-77749703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E70CC-3D1C-4824-85D4-E29756B5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D53C2-DDC2-4DD5-8256-BC4286B1C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558AB-002E-46C5-8297-4A1867313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4C8B8-3864-4500-B09A-16D617C5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467A5-8EB8-4C8B-A41C-DF1ADBDB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3DF65-6CA3-4710-AB15-7B38EDCD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FFB7-7D01-4A24-AD62-16FE030D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A5E21-4D92-4B3D-9CBD-39073E603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91FDD-BD9D-4CBF-A1B5-D7C7AB9B8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20DC4-86B8-47E6-9AB5-66FB86161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43A43-5A51-4002-AB98-DE5347E8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2979E-415A-4025-B7BB-2DD434C8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1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973832D-F295-4C4E-8A62-88A0E66A8A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701588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A2A1F35-E3F7-4243-B623-636C14D25C88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501BD-EF97-431D-9A98-626F3D78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DED42-1816-49F9-A449-E5F440F39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A485E-ED8F-4C82-9D29-E6CB7E983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E4435-C856-4DF8-8348-8F826C5E0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7F3BF-F1AD-4A01-A09B-8669FEC7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BC3F41C-1950-4175-A0D5-F29309A4B1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930980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BC3F41C-1950-4175-A0D5-F29309A4B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AF71B7F-2C2D-40D3-A393-9F6DCC630C92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9293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7344">
          <p15:clr>
            <a:srgbClr val="F26B43"/>
          </p15:clr>
        </p15:guide>
        <p15:guide id="3" orient="horz" pos="393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2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gif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78447E3-A07A-4C54-A2CF-56880BE1EC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3363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A computer sitting on top of a counter&#10;&#10;Description automatically generated">
            <a:extLst>
              <a:ext uri="{FF2B5EF4-FFF2-40B4-BE49-F238E27FC236}">
                <a16:creationId xmlns:a16="http://schemas.microsoft.com/office/drawing/2014/main" id="{2E68A275-956A-4941-895E-9F353CDC8C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0939" y="2"/>
            <a:ext cx="6341062" cy="6857999"/>
          </a:xfrm>
          <a:custGeom>
            <a:avLst/>
            <a:gdLst>
              <a:gd name="connsiteX0" fmla="*/ 3298661 w 6341062"/>
              <a:gd name="connsiteY0" fmla="*/ 0 h 6857999"/>
              <a:gd name="connsiteX1" fmla="*/ 6341061 w 6341062"/>
              <a:gd name="connsiteY1" fmla="*/ 0 h 6857999"/>
              <a:gd name="connsiteX2" fmla="*/ 6341062 w 6341062"/>
              <a:gd name="connsiteY2" fmla="*/ 6857999 h 6857999"/>
              <a:gd name="connsiteX3" fmla="*/ 1706646 w 6341062"/>
              <a:gd name="connsiteY3" fmla="*/ 6857999 h 6857999"/>
              <a:gd name="connsiteX4" fmla="*/ 229713 w 6341062"/>
              <a:gd name="connsiteY4" fmla="*/ 5958362 h 6857999"/>
              <a:gd name="connsiteX5" fmla="*/ 69934 w 6341062"/>
              <a:gd name="connsiteY5" fmla="*/ 530059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1062" h="6857999">
                <a:moveTo>
                  <a:pt x="3298661" y="0"/>
                </a:moveTo>
                <a:lnTo>
                  <a:pt x="6341061" y="0"/>
                </a:lnTo>
                <a:lnTo>
                  <a:pt x="6341062" y="6857999"/>
                </a:lnTo>
                <a:lnTo>
                  <a:pt x="1706646" y="6857999"/>
                </a:lnTo>
                <a:lnTo>
                  <a:pt x="229713" y="5958362"/>
                </a:lnTo>
                <a:cubicBezTo>
                  <a:pt x="3954" y="5820847"/>
                  <a:pt x="-67581" y="5526354"/>
                  <a:pt x="69934" y="5300596"/>
                </a:cubicBez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48D0751-4B26-43F5-B460-01B82F030F32}"/>
              </a:ext>
            </a:extLst>
          </p:cNvPr>
          <p:cNvSpPr/>
          <p:nvPr/>
        </p:nvSpPr>
        <p:spPr>
          <a:xfrm>
            <a:off x="5965239" y="3780064"/>
            <a:ext cx="1485900" cy="1485900"/>
          </a:xfrm>
          <a:prstGeom prst="ellipse">
            <a:avLst/>
          </a:prstGeom>
          <a:solidFill>
            <a:srgbClr val="9A0E61"/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A762FA2-5737-4447-800A-54A7BFF20BF1}"/>
              </a:ext>
            </a:extLst>
          </p:cNvPr>
          <p:cNvSpPr/>
          <p:nvPr/>
        </p:nvSpPr>
        <p:spPr>
          <a:xfrm>
            <a:off x="6182844" y="3780065"/>
            <a:ext cx="1268295" cy="1268295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11ECB3-E34F-44B7-A71B-1CC613F72D0E}"/>
              </a:ext>
            </a:extLst>
          </p:cNvPr>
          <p:cNvSpPr/>
          <p:nvPr/>
        </p:nvSpPr>
        <p:spPr>
          <a:xfrm>
            <a:off x="622311" y="1401961"/>
            <a:ext cx="5473689" cy="276998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Ingenious</a:t>
            </a:r>
          </a:p>
          <a:p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Voice</a:t>
            </a:r>
          </a:p>
          <a:p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Biometrics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D09BAF-01C6-4AF9-AE46-D2B1FF264480}"/>
              </a:ext>
            </a:extLst>
          </p:cNvPr>
          <p:cNvCxnSpPr>
            <a:cxnSpLocks/>
          </p:cNvCxnSpPr>
          <p:nvPr/>
        </p:nvCxnSpPr>
        <p:spPr>
          <a:xfrm>
            <a:off x="587829" y="4523014"/>
            <a:ext cx="50319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0560" y="4876800"/>
            <a:ext cx="475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 for SBI Innovate 2022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19" y="3832044"/>
            <a:ext cx="1399358" cy="13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0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Enrollment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31CB2-EE12-5BC3-BFB3-613F179CF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2" y="989473"/>
            <a:ext cx="11167068" cy="586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6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Verification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5D881-ABA7-CA64-5E30-9903B6BB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8" y="991026"/>
            <a:ext cx="10168389" cy="53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1C6E712-646D-4945-A6ED-F64E09207A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1C6E712-646D-4945-A6ED-F64E09207A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71A2CAF-BA84-4BA9-A402-B2C9427575B7}"/>
              </a:ext>
            </a:extLst>
          </p:cNvPr>
          <p:cNvSpPr/>
          <p:nvPr/>
        </p:nvSpPr>
        <p:spPr>
          <a:xfrm flipV="1">
            <a:off x="0" y="-2"/>
            <a:ext cx="71591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6A224-49AE-425D-B32C-4D19073E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46" y="2794635"/>
            <a:ext cx="5545629" cy="93758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Demonstration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F8062-07D6-4F6B-8DF0-153B4E01465B}"/>
              </a:ext>
            </a:extLst>
          </p:cNvPr>
          <p:cNvSpPr/>
          <p:nvPr/>
        </p:nvSpPr>
        <p:spPr>
          <a:xfrm flipH="1">
            <a:off x="11653791" y="590551"/>
            <a:ext cx="25807" cy="4408169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BA7F39-F285-4F99-9FB9-60FC95B4E1EC}"/>
              </a:ext>
            </a:extLst>
          </p:cNvPr>
          <p:cNvSpPr/>
          <p:nvPr/>
        </p:nvSpPr>
        <p:spPr>
          <a:xfrm flipH="1">
            <a:off x="11653791" y="-19049"/>
            <a:ext cx="25807" cy="4408169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F5552D4-0A5E-4100-B544-07C9E886D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9086"/>
            <a:ext cx="5067930" cy="5249172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0D8FD08-EA56-41B3-A5E8-C642A8E283C0}"/>
              </a:ext>
            </a:extLst>
          </p:cNvPr>
          <p:cNvGrpSpPr/>
          <p:nvPr/>
        </p:nvGrpSpPr>
        <p:grpSpPr>
          <a:xfrm>
            <a:off x="4644001" y="1325143"/>
            <a:ext cx="838751" cy="838751"/>
            <a:chOff x="4216177" y="1015019"/>
            <a:chExt cx="1485900" cy="14859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7D8B9D-80A8-45E7-A987-20E597233B33}"/>
                </a:ext>
              </a:extLst>
            </p:cNvPr>
            <p:cNvSpPr/>
            <p:nvPr/>
          </p:nvSpPr>
          <p:spPr>
            <a:xfrm>
              <a:off x="4216177" y="1015019"/>
              <a:ext cx="1485900" cy="1485900"/>
            </a:xfrm>
            <a:prstGeom prst="ellipse">
              <a:avLst/>
            </a:prstGeom>
            <a:solidFill>
              <a:srgbClr val="8D198E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6050DB-9182-4371-855E-3F104EC4F3A9}"/>
                </a:ext>
              </a:extLst>
            </p:cNvPr>
            <p:cNvSpPr/>
            <p:nvPr/>
          </p:nvSpPr>
          <p:spPr>
            <a:xfrm>
              <a:off x="4433782" y="1015020"/>
              <a:ext cx="1268295" cy="1268295"/>
            </a:xfrm>
            <a:custGeom>
              <a:avLst/>
              <a:gdLst>
                <a:gd name="connsiteX0" fmla="*/ 525345 w 1268295"/>
                <a:gd name="connsiteY0" fmla="*/ 0 h 1268295"/>
                <a:gd name="connsiteX1" fmla="*/ 1268295 w 1268295"/>
                <a:gd name="connsiteY1" fmla="*/ 742950 h 1268295"/>
                <a:gd name="connsiteX2" fmla="*/ 1050690 w 1268295"/>
                <a:gd name="connsiteY2" fmla="*/ 1268295 h 1268295"/>
                <a:gd name="connsiteX3" fmla="*/ 0 w 1268295"/>
                <a:gd name="connsiteY3" fmla="*/ 217605 h 1268295"/>
                <a:gd name="connsiteX4" fmla="*/ 525345 w 1268295"/>
                <a:gd name="connsiteY4" fmla="*/ 0 h 126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8295" h="1268295">
                  <a:moveTo>
                    <a:pt x="525345" y="0"/>
                  </a:moveTo>
                  <a:cubicBezTo>
                    <a:pt x="935665" y="0"/>
                    <a:pt x="1268295" y="332630"/>
                    <a:pt x="1268295" y="742950"/>
                  </a:cubicBezTo>
                  <a:cubicBezTo>
                    <a:pt x="1268295" y="948110"/>
                    <a:pt x="1185137" y="1133848"/>
                    <a:pt x="1050690" y="1268295"/>
                  </a:cubicBezTo>
                  <a:lnTo>
                    <a:pt x="0" y="217605"/>
                  </a:lnTo>
                  <a:cubicBezTo>
                    <a:pt x="134448" y="83158"/>
                    <a:pt x="320185" y="0"/>
                    <a:pt x="525345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010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totype Working">
            <a:hlinkClick r:id="" action="ppaction://media"/>
            <a:extLst>
              <a:ext uri="{FF2B5EF4-FFF2-40B4-BE49-F238E27FC236}">
                <a16:creationId xmlns:a16="http://schemas.microsoft.com/office/drawing/2014/main" id="{9C3660ED-A41F-411C-F131-272E411FA3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9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TEST-CASES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250868"/>
              </p:ext>
            </p:extLst>
          </p:nvPr>
        </p:nvGraphicFramePr>
        <p:xfrm>
          <a:off x="1514691" y="1090108"/>
          <a:ext cx="8592458" cy="3864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0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0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643">
                <a:tc>
                  <a:txBody>
                    <a:bodyPr/>
                    <a:lstStyle/>
                    <a:p>
                      <a:r>
                        <a:rPr lang="en-US" dirty="0"/>
                        <a:t>Test Case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Function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Outline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Enrollment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r>
                        <a:rPr lang="en-US" baseline="0" dirty="0"/>
                        <a:t> “A” enrolls (as a new user)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Status: 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Enrollment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User “A” enrolls</a:t>
                      </a:r>
                    </a:p>
                    <a:p>
                      <a:r>
                        <a:rPr lang="en-US" baseline="0" dirty="0"/>
                        <a:t>(already existing)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Status:</a:t>
                      </a:r>
                      <a:r>
                        <a:rPr lang="en-US" baseline="0" dirty="0"/>
                        <a:t> Failure</a:t>
                      </a:r>
                    </a:p>
                    <a:p>
                      <a:r>
                        <a:rPr lang="en-US" baseline="0" dirty="0" err="1"/>
                        <a:t>Desc</a:t>
                      </a:r>
                      <a:r>
                        <a:rPr lang="en-US" baseline="0" dirty="0"/>
                        <a:t>: Existing user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“A” tries to do verification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Status:</a:t>
                      </a:r>
                      <a:r>
                        <a:rPr lang="en-US" baseline="0" dirty="0"/>
                        <a:t> Success</a:t>
                      </a:r>
                    </a:p>
                    <a:p>
                      <a:r>
                        <a:rPr lang="en-US" baseline="0" dirty="0"/>
                        <a:t>Score: 79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“B” does not exist and tries to do verification.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Status: Failure</a:t>
                      </a:r>
                    </a:p>
                    <a:p>
                      <a:r>
                        <a:rPr lang="en-US" dirty="0" err="1"/>
                        <a:t>Desc</a:t>
                      </a:r>
                      <a:r>
                        <a:rPr lang="en-US" dirty="0"/>
                        <a:t>: User</a:t>
                      </a:r>
                      <a:r>
                        <a:rPr lang="en-US" baseline="0" dirty="0"/>
                        <a:t> doesn’t exist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“B” tries to do verification for</a:t>
                      </a:r>
                      <a:r>
                        <a:rPr lang="en-US" baseline="0" dirty="0"/>
                        <a:t> user “A”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Status:</a:t>
                      </a:r>
                      <a:r>
                        <a:rPr lang="en-US" baseline="0" dirty="0"/>
                        <a:t> Failure</a:t>
                      </a:r>
                    </a:p>
                    <a:p>
                      <a:r>
                        <a:rPr lang="en-US" baseline="0" dirty="0"/>
                        <a:t>Desc:  Voice print doesn’t match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80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662BA89-71AB-41C9-A2AC-46F9894699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62929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EBDA9E-D863-40F5-9351-68C9886FD1B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4D2807-8E11-44E1-9FF5-367C4EBA89A7}"/>
              </a:ext>
            </a:extLst>
          </p:cNvPr>
          <p:cNvSpPr/>
          <p:nvPr/>
        </p:nvSpPr>
        <p:spPr>
          <a:xfrm flipV="1">
            <a:off x="0" y="-11653"/>
            <a:ext cx="12191583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77835-14D1-4E00-9FF2-A8D09C87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Why our solution?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4504426-6EDB-4A23-9243-02F51F8424F7}"/>
              </a:ext>
            </a:extLst>
          </p:cNvPr>
          <p:cNvSpPr/>
          <p:nvPr/>
        </p:nvSpPr>
        <p:spPr>
          <a:xfrm>
            <a:off x="3736978" y="2968052"/>
            <a:ext cx="1048177" cy="1048177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F134BE7-9A1E-4F22-9E7F-E067F1974417}"/>
              </a:ext>
            </a:extLst>
          </p:cNvPr>
          <p:cNvSpPr/>
          <p:nvPr/>
        </p:nvSpPr>
        <p:spPr>
          <a:xfrm>
            <a:off x="9172805" y="2968052"/>
            <a:ext cx="1048177" cy="1048177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903C1D-D3A0-423C-A10B-F0373F8B61BF}"/>
              </a:ext>
            </a:extLst>
          </p:cNvPr>
          <p:cNvSpPr/>
          <p:nvPr/>
        </p:nvSpPr>
        <p:spPr>
          <a:xfrm>
            <a:off x="6043790" y="3094451"/>
            <a:ext cx="521515" cy="521515"/>
          </a:xfrm>
          <a:prstGeom prst="ellipse">
            <a:avLst/>
          </a:prstGeom>
          <a:solidFill>
            <a:srgbClr val="EB8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47C709-D0C1-4D81-9F4A-15FB413067A8}"/>
              </a:ext>
            </a:extLst>
          </p:cNvPr>
          <p:cNvSpPr/>
          <p:nvPr/>
        </p:nvSpPr>
        <p:spPr>
          <a:xfrm>
            <a:off x="3318347" y="3094451"/>
            <a:ext cx="521515" cy="521515"/>
          </a:xfrm>
          <a:prstGeom prst="ellipse">
            <a:avLst/>
          </a:prstGeom>
          <a:solidFill>
            <a:srgbClr val="EB8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4430B1-0158-465F-B888-8E4089EF6C48}"/>
              </a:ext>
            </a:extLst>
          </p:cNvPr>
          <p:cNvSpPr/>
          <p:nvPr/>
        </p:nvSpPr>
        <p:spPr>
          <a:xfrm>
            <a:off x="601763" y="3094451"/>
            <a:ext cx="521515" cy="521515"/>
          </a:xfrm>
          <a:prstGeom prst="ellipse">
            <a:avLst/>
          </a:prstGeom>
          <a:solidFill>
            <a:srgbClr val="EB8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00259B-CEFC-4A60-B4D2-5CA3043D3609}"/>
              </a:ext>
            </a:extLst>
          </p:cNvPr>
          <p:cNvSpPr/>
          <p:nvPr/>
        </p:nvSpPr>
        <p:spPr>
          <a:xfrm>
            <a:off x="729317" y="3678580"/>
            <a:ext cx="261066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b="1" dirty="0">
                <a:solidFill>
                  <a:srgbClr val="8D198E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Language Independent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5714A5-1CE0-4B9F-8C38-A0AA2C49EDC9}"/>
              </a:ext>
            </a:extLst>
          </p:cNvPr>
          <p:cNvSpPr/>
          <p:nvPr/>
        </p:nvSpPr>
        <p:spPr>
          <a:xfrm>
            <a:off x="713462" y="1302708"/>
            <a:ext cx="6667906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Our solution has followed a text-independent approach along with language independent approach and has focused on capturing speaker’s voice characteristics instead of  speaker’s words. 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55FBB5-D952-49AE-84ED-65CAE9517253}"/>
              </a:ext>
            </a:extLst>
          </p:cNvPr>
          <p:cNvSpPr/>
          <p:nvPr/>
        </p:nvSpPr>
        <p:spPr>
          <a:xfrm>
            <a:off x="206486" y="146051"/>
            <a:ext cx="303103" cy="303103"/>
          </a:xfrm>
          <a:prstGeom prst="roundRect">
            <a:avLst>
              <a:gd name="adj" fmla="val 50000"/>
            </a:avLst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FE7D7D9-2772-469B-98A5-34DA1AC68DB7}"/>
              </a:ext>
            </a:extLst>
          </p:cNvPr>
          <p:cNvSpPr/>
          <p:nvPr/>
        </p:nvSpPr>
        <p:spPr>
          <a:xfrm flipH="1">
            <a:off x="343111" y="668229"/>
            <a:ext cx="37785" cy="4330491"/>
          </a:xfrm>
          <a:custGeom>
            <a:avLst/>
            <a:gdLst>
              <a:gd name="connsiteX0" fmla="*/ 37785 w 37785"/>
              <a:gd name="connsiteY0" fmla="*/ 0 h 4330491"/>
              <a:gd name="connsiteX1" fmla="*/ 0 w 37785"/>
              <a:gd name="connsiteY1" fmla="*/ 0 h 4330491"/>
              <a:gd name="connsiteX2" fmla="*/ 0 w 37785"/>
              <a:gd name="connsiteY2" fmla="*/ 4330491 h 4330491"/>
              <a:gd name="connsiteX3" fmla="*/ 37785 w 37785"/>
              <a:gd name="connsiteY3" fmla="*/ 4330491 h 433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5" h="4330491">
                <a:moveTo>
                  <a:pt x="37785" y="0"/>
                </a:moveTo>
                <a:lnTo>
                  <a:pt x="0" y="0"/>
                </a:lnTo>
                <a:lnTo>
                  <a:pt x="0" y="4330491"/>
                </a:lnTo>
                <a:lnTo>
                  <a:pt x="37785" y="4330491"/>
                </a:lnTo>
                <a:close/>
              </a:path>
            </a:pathLst>
          </a:cu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46CD897-87A5-46E0-B4C0-82313CDB9FB9}"/>
              </a:ext>
            </a:extLst>
          </p:cNvPr>
          <p:cNvSpPr/>
          <p:nvPr/>
        </p:nvSpPr>
        <p:spPr>
          <a:xfrm>
            <a:off x="272490" y="331118"/>
            <a:ext cx="171094" cy="171094"/>
          </a:xfrm>
          <a:prstGeom prst="roundRect">
            <a:avLst>
              <a:gd name="adj" fmla="val 50000"/>
            </a:avLst>
          </a:prstGeom>
          <a:solidFill>
            <a:srgbClr val="EB8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77BBDB-64D0-4CCE-9212-3DB8EDFCDC3B}"/>
              </a:ext>
            </a:extLst>
          </p:cNvPr>
          <p:cNvSpPr/>
          <p:nvPr/>
        </p:nvSpPr>
        <p:spPr>
          <a:xfrm>
            <a:off x="3433126" y="3768126"/>
            <a:ext cx="2610664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b="1" dirty="0">
                <a:solidFill>
                  <a:srgbClr val="8D198E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Text Independent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0FDCFD-0799-4DED-BB17-3AEE94FE56A5}"/>
              </a:ext>
            </a:extLst>
          </p:cNvPr>
          <p:cNvSpPr/>
          <p:nvPr/>
        </p:nvSpPr>
        <p:spPr>
          <a:xfrm>
            <a:off x="676996" y="4325557"/>
            <a:ext cx="2610664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Can be use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d easily by users speaking different languages 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D1EB8A-8933-4C9A-A6DD-1C68204286BE}"/>
              </a:ext>
            </a:extLst>
          </p:cNvPr>
          <p:cNvSpPr/>
          <p:nvPr/>
        </p:nvSpPr>
        <p:spPr>
          <a:xfrm>
            <a:off x="3339981" y="4324259"/>
            <a:ext cx="2610664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Does not bind user to speak particular words 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0655A4-E039-4E0A-8501-7492C82F998F}"/>
              </a:ext>
            </a:extLst>
          </p:cNvPr>
          <p:cNvSpPr/>
          <p:nvPr/>
        </p:nvSpPr>
        <p:spPr>
          <a:xfrm>
            <a:off x="6225175" y="4278706"/>
            <a:ext cx="2610664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Gives match with confidence score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EDE9FB42-94DB-4C19-9D41-A953A14E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3F9760-AB98-FE43-09D1-C60B1EFB89E3}"/>
              </a:ext>
            </a:extLst>
          </p:cNvPr>
          <p:cNvSpPr/>
          <p:nvPr/>
        </p:nvSpPr>
        <p:spPr>
          <a:xfrm>
            <a:off x="6243626" y="3768793"/>
            <a:ext cx="2610664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b="1" dirty="0">
                <a:solidFill>
                  <a:srgbClr val="8D198E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Confidence Score</a:t>
            </a:r>
          </a:p>
        </p:txBody>
      </p:sp>
    </p:spTree>
    <p:extLst>
      <p:ext uri="{BB962C8B-B14F-4D97-AF65-F5344CB8AC3E}">
        <p14:creationId xmlns:p14="http://schemas.microsoft.com/office/powerpoint/2010/main" val="933737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7CE69A1-2A00-4DA8-B030-D109AB0319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675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67E9EB89-B482-4221-8528-74B9776AC1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2592" y="0"/>
            <a:ext cx="7412792" cy="6858000"/>
          </a:xfrm>
          <a:custGeom>
            <a:avLst/>
            <a:gdLst>
              <a:gd name="connsiteX0" fmla="*/ 0 w 7412792"/>
              <a:gd name="connsiteY0" fmla="*/ 0 h 6858000"/>
              <a:gd name="connsiteX1" fmla="*/ 1562592 w 7412792"/>
              <a:gd name="connsiteY1" fmla="*/ 0 h 6858000"/>
              <a:gd name="connsiteX2" fmla="*/ 1562592 w 7412792"/>
              <a:gd name="connsiteY2" fmla="*/ 2 h 6858000"/>
              <a:gd name="connsiteX3" fmla="*/ 4114132 w 7412792"/>
              <a:gd name="connsiteY3" fmla="*/ 2 h 6858000"/>
              <a:gd name="connsiteX4" fmla="*/ 7342859 w 7412792"/>
              <a:gd name="connsiteY4" fmla="*/ 5300598 h 6858000"/>
              <a:gd name="connsiteX5" fmla="*/ 7183080 w 7412792"/>
              <a:gd name="connsiteY5" fmla="*/ 5958364 h 6858000"/>
              <a:gd name="connsiteX6" fmla="*/ 5706149 w 7412792"/>
              <a:gd name="connsiteY6" fmla="*/ 6858000 h 6858000"/>
              <a:gd name="connsiteX7" fmla="*/ 1071731 w 7412792"/>
              <a:gd name="connsiteY7" fmla="*/ 6858000 h 6858000"/>
              <a:gd name="connsiteX8" fmla="*/ 0 w 7412792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2792" h="6858000">
                <a:moveTo>
                  <a:pt x="0" y="0"/>
                </a:moveTo>
                <a:lnTo>
                  <a:pt x="1562592" y="0"/>
                </a:lnTo>
                <a:lnTo>
                  <a:pt x="1562592" y="2"/>
                </a:lnTo>
                <a:lnTo>
                  <a:pt x="4114132" y="2"/>
                </a:lnTo>
                <a:lnTo>
                  <a:pt x="7342859" y="5300598"/>
                </a:lnTo>
                <a:cubicBezTo>
                  <a:pt x="7480374" y="5526356"/>
                  <a:pt x="7408839" y="5820849"/>
                  <a:pt x="7183080" y="5958364"/>
                </a:cubicBezTo>
                <a:lnTo>
                  <a:pt x="5706149" y="6858000"/>
                </a:lnTo>
                <a:lnTo>
                  <a:pt x="107173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CED58E5-30A4-4A38-A62F-F02E1A38446E}"/>
              </a:ext>
            </a:extLst>
          </p:cNvPr>
          <p:cNvSpPr/>
          <p:nvPr/>
        </p:nvSpPr>
        <p:spPr>
          <a:xfrm>
            <a:off x="4753386" y="3780064"/>
            <a:ext cx="1485900" cy="1485900"/>
          </a:xfrm>
          <a:prstGeom prst="ellipse">
            <a:avLst/>
          </a:prstGeom>
          <a:solidFill>
            <a:srgbClr val="8D198E"/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10F9C8-7885-4DC6-B013-001349CCA931}"/>
              </a:ext>
            </a:extLst>
          </p:cNvPr>
          <p:cNvSpPr/>
          <p:nvPr/>
        </p:nvSpPr>
        <p:spPr>
          <a:xfrm>
            <a:off x="5001895" y="3780065"/>
            <a:ext cx="1268295" cy="1268295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309253-EBDF-4A54-810A-CD4491BEF2D9}"/>
              </a:ext>
            </a:extLst>
          </p:cNvPr>
          <p:cNvSpPr/>
          <p:nvPr/>
        </p:nvSpPr>
        <p:spPr>
          <a:xfrm>
            <a:off x="6590440" y="2140625"/>
            <a:ext cx="4997439" cy="203132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THANK</a:t>
            </a:r>
          </a:p>
          <a:p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YOU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A724A-84BF-492D-B986-29860AB221EF}"/>
              </a:ext>
            </a:extLst>
          </p:cNvPr>
          <p:cNvCxnSpPr>
            <a:cxnSpLocks/>
          </p:cNvCxnSpPr>
          <p:nvPr/>
        </p:nvCxnSpPr>
        <p:spPr>
          <a:xfrm>
            <a:off x="6555958" y="4523014"/>
            <a:ext cx="50319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TABLE OF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CONTENTS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462" y="923915"/>
            <a:ext cx="1051995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Introduction of our application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High-level implementation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Tools &amp; technologies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Algorithms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GUI Screenshots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Demonstration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Test cases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Why our solution?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34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B33A272-FB47-45DC-9DEE-3C89C5FD62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9791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162CC986-AC55-4848-B234-960A3CCEB6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46995-D1EF-4610-84D6-B797CC531F8B}"/>
              </a:ext>
            </a:extLst>
          </p:cNvPr>
          <p:cNvSpPr/>
          <p:nvPr/>
        </p:nvSpPr>
        <p:spPr>
          <a:xfrm>
            <a:off x="713462" y="3541476"/>
            <a:ext cx="11478538" cy="3152287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D4C02-42A3-4D9E-9C75-85839F69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62" y="585436"/>
            <a:ext cx="8151138" cy="1400174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</a:rPr>
              <a:t>Introduction</a:t>
            </a:r>
          </a:p>
        </p:txBody>
      </p:sp>
      <p:pic>
        <p:nvPicPr>
          <p:cNvPr id="6" name="Content Placeholder 5" descr="A picture containing monitor, sitting, photo, screen&#10;&#10;Description automatically generated">
            <a:extLst>
              <a:ext uri="{FF2B5EF4-FFF2-40B4-BE49-F238E27FC236}">
                <a16:creationId xmlns:a16="http://schemas.microsoft.com/office/drawing/2014/main" id="{F8EB3205-C44E-4949-9572-AF19F127A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100" y="373782"/>
            <a:ext cx="6205538" cy="620553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E15AE5-3A17-4999-8FFD-55A315F66304}"/>
              </a:ext>
            </a:extLst>
          </p:cNvPr>
          <p:cNvSpPr/>
          <p:nvPr/>
        </p:nvSpPr>
        <p:spPr>
          <a:xfrm>
            <a:off x="9331960" y="1367557"/>
            <a:ext cx="2364740" cy="4198620"/>
          </a:xfrm>
          <a:prstGeom prst="rect">
            <a:avLst/>
          </a:prstGeom>
          <a:solidFill>
            <a:srgbClr val="000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3D9648-B3AF-4419-92C7-4DB2FFB093C4}"/>
              </a:ext>
            </a:extLst>
          </p:cNvPr>
          <p:cNvSpPr/>
          <p:nvPr/>
        </p:nvSpPr>
        <p:spPr>
          <a:xfrm>
            <a:off x="2452610" y="3603556"/>
            <a:ext cx="2560638" cy="2154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endParaRPr lang="en-US" sz="1400" i="1" dirty="0">
              <a:solidFill>
                <a:schemeClr val="bg1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C4FBF9-1440-45D3-90F6-44FDD33CC905}"/>
              </a:ext>
            </a:extLst>
          </p:cNvPr>
          <p:cNvSpPr/>
          <p:nvPr/>
        </p:nvSpPr>
        <p:spPr>
          <a:xfrm>
            <a:off x="1682037" y="2047677"/>
            <a:ext cx="7216777" cy="98488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We have tried to build an easy to use API for authenticating voice of customers from different applications such as Contact Centers, Chat-bots, Mobile/ Web Applications.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D79E97-A518-48DD-BD2C-BA0ABDF4C56B}"/>
              </a:ext>
            </a:extLst>
          </p:cNvPr>
          <p:cNvGrpSpPr/>
          <p:nvPr/>
        </p:nvGrpSpPr>
        <p:grpSpPr>
          <a:xfrm>
            <a:off x="818237" y="2223272"/>
            <a:ext cx="633696" cy="633696"/>
            <a:chOff x="867176" y="2968052"/>
            <a:chExt cx="1200678" cy="120067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46B2E68-615D-4FD1-9861-A609C9B587CA}"/>
                </a:ext>
              </a:extLst>
            </p:cNvPr>
            <p:cNvSpPr/>
            <p:nvPr/>
          </p:nvSpPr>
          <p:spPr>
            <a:xfrm>
              <a:off x="867176" y="2968052"/>
              <a:ext cx="1200678" cy="1200678"/>
            </a:xfrm>
            <a:prstGeom prst="ellipse">
              <a:avLst/>
            </a:prstGeom>
            <a:solidFill>
              <a:srgbClr val="8D19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6757D2F-F6B9-498A-81AC-931F205BACA8}"/>
                </a:ext>
              </a:extLst>
            </p:cNvPr>
            <p:cNvSpPr/>
            <p:nvPr/>
          </p:nvSpPr>
          <p:spPr>
            <a:xfrm>
              <a:off x="1006478" y="2968052"/>
              <a:ext cx="1048177" cy="1048177"/>
            </a:xfrm>
            <a:custGeom>
              <a:avLst/>
              <a:gdLst>
                <a:gd name="connsiteX0" fmla="*/ 525345 w 1268295"/>
                <a:gd name="connsiteY0" fmla="*/ 0 h 1268295"/>
                <a:gd name="connsiteX1" fmla="*/ 1268295 w 1268295"/>
                <a:gd name="connsiteY1" fmla="*/ 742950 h 1268295"/>
                <a:gd name="connsiteX2" fmla="*/ 1050690 w 1268295"/>
                <a:gd name="connsiteY2" fmla="*/ 1268295 h 1268295"/>
                <a:gd name="connsiteX3" fmla="*/ 0 w 1268295"/>
                <a:gd name="connsiteY3" fmla="*/ 217605 h 1268295"/>
                <a:gd name="connsiteX4" fmla="*/ 525345 w 1268295"/>
                <a:gd name="connsiteY4" fmla="*/ 0 h 126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8295" h="1268295">
                  <a:moveTo>
                    <a:pt x="525345" y="0"/>
                  </a:moveTo>
                  <a:cubicBezTo>
                    <a:pt x="935665" y="0"/>
                    <a:pt x="1268295" y="332630"/>
                    <a:pt x="1268295" y="742950"/>
                  </a:cubicBezTo>
                  <a:cubicBezTo>
                    <a:pt x="1268295" y="948110"/>
                    <a:pt x="1185137" y="1133848"/>
                    <a:pt x="1050690" y="1268295"/>
                  </a:cubicBezTo>
                  <a:lnTo>
                    <a:pt x="0" y="217605"/>
                  </a:lnTo>
                  <a:cubicBezTo>
                    <a:pt x="134448" y="83158"/>
                    <a:pt x="320185" y="0"/>
                    <a:pt x="525345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183" y="2491530"/>
            <a:ext cx="1513371" cy="1513371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3C4FBF9-1440-45D3-90F6-44FDD33CC905}"/>
              </a:ext>
            </a:extLst>
          </p:cNvPr>
          <p:cNvSpPr/>
          <p:nvPr/>
        </p:nvSpPr>
        <p:spPr>
          <a:xfrm>
            <a:off x="1115768" y="3548781"/>
            <a:ext cx="7720892" cy="314498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9" y="2261841"/>
            <a:ext cx="494323" cy="494323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5449AEE-E793-4E40-962A-499B19C18EDB}"/>
              </a:ext>
            </a:extLst>
          </p:cNvPr>
          <p:cNvSpPr/>
          <p:nvPr/>
        </p:nvSpPr>
        <p:spPr>
          <a:xfrm>
            <a:off x="818237" y="3433367"/>
            <a:ext cx="8316885" cy="32389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The application takes the Customer’s voice as input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Processing is done to enhance the quality of audio sample collected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Now, the enhanced voice sample is used to create a “Voice-Print” of the customer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Next time, the user interacts with their voice, their “Voice-Print” can be used to authenticate the user</a:t>
            </a:r>
          </a:p>
        </p:txBody>
      </p:sp>
    </p:spTree>
    <p:extLst>
      <p:ext uri="{BB962C8B-B14F-4D97-AF65-F5344CB8AC3E}">
        <p14:creationId xmlns:p14="http://schemas.microsoft.com/office/powerpoint/2010/main" val="145929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-40640" y="5011297"/>
            <a:ext cx="12273280" cy="1846703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615426" y="120102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HIGH-LEVEL IMPLEMENTATION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67D735-7116-0A0A-5A3A-DDDEBF5E751B}"/>
              </a:ext>
            </a:extLst>
          </p:cNvPr>
          <p:cNvSpPr/>
          <p:nvPr/>
        </p:nvSpPr>
        <p:spPr>
          <a:xfrm>
            <a:off x="545852" y="546533"/>
            <a:ext cx="42249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Enrollment of User</a:t>
            </a:r>
          </a:p>
        </p:txBody>
      </p:sp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F51ED44C-48D6-6678-9251-F27BF73B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6" y="1315693"/>
            <a:ext cx="691901" cy="6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F69E9FC3-9B40-43BC-CBC6-6D8FD8B6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6" y="2086392"/>
            <a:ext cx="691901" cy="6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D2A114A4-6CAC-25FE-68DC-56DF59114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6" y="2857092"/>
            <a:ext cx="691901" cy="6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24E293E-3744-F4F7-B946-50E1BC20002F}"/>
              </a:ext>
            </a:extLst>
          </p:cNvPr>
          <p:cNvSpPr/>
          <p:nvPr/>
        </p:nvSpPr>
        <p:spPr>
          <a:xfrm>
            <a:off x="1530626" y="2152944"/>
            <a:ext cx="691901" cy="338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FD733-C131-822B-F7C4-84936602CF4F}"/>
              </a:ext>
            </a:extLst>
          </p:cNvPr>
          <p:cNvSpPr txBox="1"/>
          <p:nvPr/>
        </p:nvSpPr>
        <p:spPr>
          <a:xfrm>
            <a:off x="-492385" y="3625044"/>
            <a:ext cx="3210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3 audio WAV files </a:t>
            </a:r>
          </a:p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are uploaded by user</a:t>
            </a:r>
          </a:p>
        </p:txBody>
      </p:sp>
      <p:pic>
        <p:nvPicPr>
          <p:cNvPr id="14340" name="Picture 4" descr="See the source image">
            <a:extLst>
              <a:ext uri="{FF2B5EF4-FFF2-40B4-BE49-F238E27FC236}">
                <a16:creationId xmlns:a16="http://schemas.microsoft.com/office/drawing/2014/main" id="{83DC357B-E66D-D018-A15C-B5A008E7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53" y="1551151"/>
            <a:ext cx="1902516" cy="14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A2779E-A5FF-9B02-85AA-8FB3F56A33A0}"/>
              </a:ext>
            </a:extLst>
          </p:cNvPr>
          <p:cNvSpPr txBox="1"/>
          <p:nvPr/>
        </p:nvSpPr>
        <p:spPr>
          <a:xfrm>
            <a:off x="1706920" y="2936566"/>
            <a:ext cx="2646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Audio files are pre-processed.</a:t>
            </a:r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FF7A1A71-B641-DEEC-162F-B412AC68D96C}"/>
              </a:ext>
            </a:extLst>
          </p:cNvPr>
          <p:cNvSpPr/>
          <p:nvPr/>
        </p:nvSpPr>
        <p:spPr>
          <a:xfrm>
            <a:off x="4654290" y="1960777"/>
            <a:ext cx="964094" cy="68413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+mj-lt"/>
              </a:rPr>
              <a:t>MFCC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880FD1-3152-3F1F-C0AB-08CBD10CAA95}"/>
              </a:ext>
            </a:extLst>
          </p:cNvPr>
          <p:cNvSpPr/>
          <p:nvPr/>
        </p:nvSpPr>
        <p:spPr>
          <a:xfrm>
            <a:off x="4000191" y="2137820"/>
            <a:ext cx="557171" cy="3011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41C41-94C8-AA5D-457A-C0656603FBD8}"/>
              </a:ext>
            </a:extLst>
          </p:cNvPr>
          <p:cNvSpPr txBox="1"/>
          <p:nvPr/>
        </p:nvSpPr>
        <p:spPr>
          <a:xfrm>
            <a:off x="3985274" y="2697084"/>
            <a:ext cx="2204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MFCC features with combination of Delta are extracted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AFC9224-399A-9D44-33C3-54FDDCAA276C}"/>
              </a:ext>
            </a:extLst>
          </p:cNvPr>
          <p:cNvSpPr/>
          <p:nvPr/>
        </p:nvSpPr>
        <p:spPr>
          <a:xfrm>
            <a:off x="5785839" y="2106000"/>
            <a:ext cx="691901" cy="338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0A8120-1D12-6EFC-0D87-C8BB6A3ED5AF}"/>
              </a:ext>
            </a:extLst>
          </p:cNvPr>
          <p:cNvSpPr/>
          <p:nvPr/>
        </p:nvSpPr>
        <p:spPr>
          <a:xfrm>
            <a:off x="6547361" y="1850282"/>
            <a:ext cx="1272208" cy="8468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GMM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83142-AF01-D053-3EA2-7BA8342DE26D}"/>
              </a:ext>
            </a:extLst>
          </p:cNvPr>
          <p:cNvSpPr txBox="1"/>
          <p:nvPr/>
        </p:nvSpPr>
        <p:spPr>
          <a:xfrm>
            <a:off x="5941555" y="2742093"/>
            <a:ext cx="2646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GMM model of user is generated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C3288BA-6053-8E53-1454-025043C97206}"/>
              </a:ext>
            </a:extLst>
          </p:cNvPr>
          <p:cNvSpPr/>
          <p:nvPr/>
        </p:nvSpPr>
        <p:spPr>
          <a:xfrm>
            <a:off x="9553782" y="2051158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342" name="Picture 6" descr="See the source image">
            <a:extLst>
              <a:ext uri="{FF2B5EF4-FFF2-40B4-BE49-F238E27FC236}">
                <a16:creationId xmlns:a16="http://schemas.microsoft.com/office/drawing/2014/main" id="{E235C1D3-0A82-555D-8D83-0AAD60E4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013" y="1680131"/>
            <a:ext cx="1240669" cy="124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BEFE69-EE6D-F956-2403-846C42BD2465}"/>
              </a:ext>
            </a:extLst>
          </p:cNvPr>
          <p:cNvSpPr txBox="1"/>
          <p:nvPr/>
        </p:nvSpPr>
        <p:spPr>
          <a:xfrm>
            <a:off x="8043431" y="3009747"/>
            <a:ext cx="22041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Model is stored as pickle file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B565C7B-AE39-060A-0CDF-20D955CB3A69}"/>
              </a:ext>
            </a:extLst>
          </p:cNvPr>
          <p:cNvSpPr/>
          <p:nvPr/>
        </p:nvSpPr>
        <p:spPr>
          <a:xfrm>
            <a:off x="7896738" y="2092290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348" name="Picture 12" descr="See the source image">
            <a:extLst>
              <a:ext uri="{FF2B5EF4-FFF2-40B4-BE49-F238E27FC236}">
                <a16:creationId xmlns:a16="http://schemas.microsoft.com/office/drawing/2014/main" id="{0A0BD077-4B87-8818-751F-098138B71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t="10401" r="12219" b="5962"/>
          <a:stretch/>
        </p:blipFill>
        <p:spPr bwMode="auto">
          <a:xfrm>
            <a:off x="10241957" y="1661643"/>
            <a:ext cx="1824147" cy="1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73BB81-BDA8-AE74-EB8E-9AB3FEA7A942}"/>
              </a:ext>
            </a:extLst>
          </p:cNvPr>
          <p:cNvSpPr txBox="1"/>
          <p:nvPr/>
        </p:nvSpPr>
        <p:spPr>
          <a:xfrm>
            <a:off x="10028494" y="2878753"/>
            <a:ext cx="22041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Pickle file is stored on Azure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ED387-061A-ECE2-ACF3-A156C00CA2EE}"/>
              </a:ext>
            </a:extLst>
          </p:cNvPr>
          <p:cNvSpPr txBox="1"/>
          <p:nvPr/>
        </p:nvSpPr>
        <p:spPr>
          <a:xfrm>
            <a:off x="6085266" y="4138936"/>
            <a:ext cx="5764593" cy="707886"/>
          </a:xfrm>
          <a:prstGeom prst="rect">
            <a:avLst/>
          </a:prstGeom>
          <a:solidFill>
            <a:srgbClr val="DCECF6"/>
          </a:solidFill>
          <a:ln>
            <a:solidFill>
              <a:srgbClr val="DCEC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enrollment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user will be asked for  user ID along with the 3 audio WAV files .</a:t>
            </a:r>
          </a:p>
        </p:txBody>
      </p: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-40640" y="5011297"/>
            <a:ext cx="12273280" cy="1846703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615426" y="120102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HIGH-LEVEL IMPLEMENTATION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67D735-7116-0A0A-5A3A-DDDEBF5E751B}"/>
              </a:ext>
            </a:extLst>
          </p:cNvPr>
          <p:cNvSpPr/>
          <p:nvPr/>
        </p:nvSpPr>
        <p:spPr>
          <a:xfrm>
            <a:off x="456400" y="468678"/>
            <a:ext cx="42249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Verification of User</a:t>
            </a:r>
          </a:p>
        </p:txBody>
      </p:sp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F51ED44C-48D6-6678-9251-F27BF73B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6" y="1217444"/>
            <a:ext cx="691901" cy="61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FD733-C131-822B-F7C4-84936602CF4F}"/>
              </a:ext>
            </a:extLst>
          </p:cNvPr>
          <p:cNvSpPr txBox="1"/>
          <p:nvPr/>
        </p:nvSpPr>
        <p:spPr>
          <a:xfrm>
            <a:off x="-40640" y="1934717"/>
            <a:ext cx="207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WAV file </a:t>
            </a:r>
          </a:p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9165117-FE04-D55D-03DD-A2DA658F2CEC}"/>
              </a:ext>
            </a:extLst>
          </p:cNvPr>
          <p:cNvSpPr/>
          <p:nvPr/>
        </p:nvSpPr>
        <p:spPr>
          <a:xfrm>
            <a:off x="1550505" y="1397716"/>
            <a:ext cx="691901" cy="338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8" name="Picture 4" descr="See the source image">
            <a:extLst>
              <a:ext uri="{FF2B5EF4-FFF2-40B4-BE49-F238E27FC236}">
                <a16:creationId xmlns:a16="http://schemas.microsoft.com/office/drawing/2014/main" id="{FF218442-5287-1EF6-3935-929D24C18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32" y="795923"/>
            <a:ext cx="1902516" cy="14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lowchart: Multidocument 28">
            <a:extLst>
              <a:ext uri="{FF2B5EF4-FFF2-40B4-BE49-F238E27FC236}">
                <a16:creationId xmlns:a16="http://schemas.microsoft.com/office/drawing/2014/main" id="{23BEC0CE-1089-A03A-2216-3DD3B70EE878}"/>
              </a:ext>
            </a:extLst>
          </p:cNvPr>
          <p:cNvSpPr/>
          <p:nvPr/>
        </p:nvSpPr>
        <p:spPr>
          <a:xfrm>
            <a:off x="4674169" y="1205549"/>
            <a:ext cx="964094" cy="68413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+mj-lt"/>
              </a:rPr>
              <a:t>MFCC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6D62B22-9C57-3812-CEE9-AE96CD99E2C2}"/>
              </a:ext>
            </a:extLst>
          </p:cNvPr>
          <p:cNvSpPr/>
          <p:nvPr/>
        </p:nvSpPr>
        <p:spPr>
          <a:xfrm>
            <a:off x="4020070" y="1382592"/>
            <a:ext cx="557171" cy="3011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BE9146-BFB6-B4AB-8D8A-A7329F45C2BC}"/>
              </a:ext>
            </a:extLst>
          </p:cNvPr>
          <p:cNvSpPr txBox="1"/>
          <p:nvPr/>
        </p:nvSpPr>
        <p:spPr>
          <a:xfrm>
            <a:off x="1806311" y="2191028"/>
            <a:ext cx="2646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Audio files are pre-processed.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9E51CC-9BE0-C180-4B08-026E1B858425}"/>
              </a:ext>
            </a:extLst>
          </p:cNvPr>
          <p:cNvSpPr txBox="1"/>
          <p:nvPr/>
        </p:nvSpPr>
        <p:spPr>
          <a:xfrm>
            <a:off x="4084665" y="1951546"/>
            <a:ext cx="2204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MFCC features with combination of Delta are extracted </a:t>
            </a:r>
          </a:p>
        </p:txBody>
      </p:sp>
      <p:pic>
        <p:nvPicPr>
          <p:cNvPr id="36" name="Picture 6" descr="See the source image">
            <a:extLst>
              <a:ext uri="{FF2B5EF4-FFF2-40B4-BE49-F238E27FC236}">
                <a16:creationId xmlns:a16="http://schemas.microsoft.com/office/drawing/2014/main" id="{37FEEF5A-DD49-A36D-8271-91675001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11" y="3133137"/>
            <a:ext cx="1240669" cy="121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1F17114F-FC7E-E49F-8F08-7FE551623A54}"/>
              </a:ext>
            </a:extLst>
          </p:cNvPr>
          <p:cNvSpPr/>
          <p:nvPr/>
        </p:nvSpPr>
        <p:spPr>
          <a:xfrm>
            <a:off x="4819367" y="3389078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8" name="Picture 6" descr="See the source image">
            <a:extLst>
              <a:ext uri="{FF2B5EF4-FFF2-40B4-BE49-F238E27FC236}">
                <a16:creationId xmlns:a16="http://schemas.microsoft.com/office/drawing/2014/main" id="{BEE8AA36-3987-B2FF-0ED8-AD156B07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00" y="3159760"/>
            <a:ext cx="1240669" cy="121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E7599-4FAA-1288-36ED-83012B6C7AD5}"/>
              </a:ext>
            </a:extLst>
          </p:cNvPr>
          <p:cNvSpPr txBox="1"/>
          <p:nvPr/>
        </p:nvSpPr>
        <p:spPr>
          <a:xfrm>
            <a:off x="5702796" y="3309040"/>
            <a:ext cx="342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" panose="020B0502040204020203" pitchFamily="34" charset="0"/>
                <a:cs typeface="Arial" panose="020B0604020202020204" pitchFamily="34" charset="0"/>
              </a:rPr>
              <a:t>[gmm1, gmm2…….</a:t>
            </a:r>
            <a:r>
              <a:rPr lang="en-IN" dirty="0" err="1">
                <a:latin typeface="Bahnschrift" panose="020B0502040204020203" pitchFamily="34" charset="0"/>
                <a:cs typeface="Arial" panose="020B0604020202020204" pitchFamily="34" charset="0"/>
              </a:rPr>
              <a:t>gmm</a:t>
            </a:r>
            <a:r>
              <a:rPr lang="en-IN" dirty="0">
                <a:latin typeface="Bahnschrift" panose="020B0502040204020203" pitchFamily="34" charset="0"/>
                <a:cs typeface="Arial" panose="020B0604020202020204" pitchFamily="34" charset="0"/>
              </a:rPr>
              <a:t>(n)]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C150D-1382-2824-E44D-E99F18FB1683}"/>
              </a:ext>
            </a:extLst>
          </p:cNvPr>
          <p:cNvSpPr txBox="1"/>
          <p:nvPr/>
        </p:nvSpPr>
        <p:spPr>
          <a:xfrm>
            <a:off x="8182354" y="145513"/>
            <a:ext cx="3578087" cy="1569660"/>
          </a:xfrm>
          <a:prstGeom prst="rect">
            <a:avLst/>
          </a:prstGeom>
          <a:solidFill>
            <a:srgbClr val="DCEC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verification, user will be asked for  user ID along with the audio WAV file. The features extracted will be compared with the GMM models of enrolled users and on </a:t>
            </a:r>
            <a:r>
              <a:rPr lang="en-IN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the match , score is displayed.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566CE0E1-FAA0-BBB8-04B9-E538A21D1B44}"/>
              </a:ext>
            </a:extLst>
          </p:cNvPr>
          <p:cNvSpPr/>
          <p:nvPr/>
        </p:nvSpPr>
        <p:spPr>
          <a:xfrm rot="5400000">
            <a:off x="6090692" y="1898581"/>
            <a:ext cx="1607917" cy="86119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4" name="Picture 12" descr="See the source image">
            <a:extLst>
              <a:ext uri="{FF2B5EF4-FFF2-40B4-BE49-F238E27FC236}">
                <a16:creationId xmlns:a16="http://schemas.microsoft.com/office/drawing/2014/main" id="{7A305285-9378-A158-290A-2F8E1361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t="10401" r="12219" b="5962"/>
          <a:stretch/>
        </p:blipFill>
        <p:spPr bwMode="auto">
          <a:xfrm>
            <a:off x="121257" y="3136089"/>
            <a:ext cx="1824147" cy="1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59D482-E2BF-7226-9C75-EFA3B997254F}"/>
              </a:ext>
            </a:extLst>
          </p:cNvPr>
          <p:cNvSpPr/>
          <p:nvPr/>
        </p:nvSpPr>
        <p:spPr>
          <a:xfrm>
            <a:off x="1971619" y="3508922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A42411C5-22E4-8EAB-2082-1F7CCB15B055}"/>
              </a:ext>
            </a:extLst>
          </p:cNvPr>
          <p:cNvSpPr/>
          <p:nvPr/>
        </p:nvSpPr>
        <p:spPr>
          <a:xfrm>
            <a:off x="6096000" y="4251156"/>
            <a:ext cx="1788606" cy="766880"/>
          </a:xfrm>
          <a:prstGeom prst="diamond">
            <a:avLst/>
          </a:prstGeom>
          <a:solidFill>
            <a:srgbClr val="4EA091">
              <a:alpha val="68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72000" rIns="0" bIns="36000" rtlCol="0" anchor="ctr">
            <a:spAutoFit/>
          </a:bodyPr>
          <a:lstStyle/>
          <a:p>
            <a:pPr algn="ctr"/>
            <a:r>
              <a:rPr lang="en-IN" dirty="0"/>
              <a:t>Matched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F8B1174-EFE3-8CFA-AAE5-86847FEA79B3}"/>
              </a:ext>
            </a:extLst>
          </p:cNvPr>
          <p:cNvSpPr/>
          <p:nvPr/>
        </p:nvSpPr>
        <p:spPr>
          <a:xfrm rot="5400000">
            <a:off x="6794514" y="3816531"/>
            <a:ext cx="406907" cy="3561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645780-D0A6-E074-DAC6-433263CD09E5}"/>
              </a:ext>
            </a:extLst>
          </p:cNvPr>
          <p:cNvSpPr/>
          <p:nvPr/>
        </p:nvSpPr>
        <p:spPr>
          <a:xfrm>
            <a:off x="8030412" y="4529596"/>
            <a:ext cx="723481" cy="251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0D092F53-B598-848B-6602-B2B36165CD65}"/>
              </a:ext>
            </a:extLst>
          </p:cNvPr>
          <p:cNvSpPr/>
          <p:nvPr/>
        </p:nvSpPr>
        <p:spPr>
          <a:xfrm rot="5400000">
            <a:off x="6794514" y="5126299"/>
            <a:ext cx="406907" cy="3561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BB49C8-AC5F-E3CD-FBB3-446990B17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907" y="3994598"/>
            <a:ext cx="3032824" cy="11049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E663A0-952F-9E12-B8B7-1885206A4D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2063" r="20119" b="1939"/>
          <a:stretch/>
        </p:blipFill>
        <p:spPr>
          <a:xfrm>
            <a:off x="5948270" y="5541277"/>
            <a:ext cx="2234084" cy="559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364" name="Picture 4" descr="See the source image">
            <a:extLst>
              <a:ext uri="{FF2B5EF4-FFF2-40B4-BE49-F238E27FC236}">
                <a16:creationId xmlns:a16="http://schemas.microsoft.com/office/drawing/2014/main" id="{930CCC42-D867-F7DE-945E-3CE1B42E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95" y="3944665"/>
            <a:ext cx="577856" cy="57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See the source image">
            <a:extLst>
              <a:ext uri="{FF2B5EF4-FFF2-40B4-BE49-F238E27FC236}">
                <a16:creationId xmlns:a16="http://schemas.microsoft.com/office/drawing/2014/main" id="{A9494365-CC20-6CB9-9F25-A20A64C20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82" y="5021965"/>
            <a:ext cx="422973" cy="42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C11F8D4-123A-37A3-895D-2843D87161C6}"/>
              </a:ext>
            </a:extLst>
          </p:cNvPr>
          <p:cNvSpPr txBox="1"/>
          <p:nvPr/>
        </p:nvSpPr>
        <p:spPr>
          <a:xfrm>
            <a:off x="1024826" y="4334022"/>
            <a:ext cx="2204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Pickle files of enrolled users are extracted from Azure Storage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279409-8301-131C-3C43-A7B78CBC9EC1}"/>
              </a:ext>
            </a:extLst>
          </p:cNvPr>
          <p:cNvSpPr txBox="1"/>
          <p:nvPr/>
        </p:nvSpPr>
        <p:spPr>
          <a:xfrm>
            <a:off x="4421285" y="3927340"/>
            <a:ext cx="1413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Unpickling the models and creating list </a:t>
            </a:r>
          </a:p>
        </p:txBody>
      </p:sp>
    </p:spTree>
    <p:extLst>
      <p:ext uri="{BB962C8B-B14F-4D97-AF65-F5344CB8AC3E}">
        <p14:creationId xmlns:p14="http://schemas.microsoft.com/office/powerpoint/2010/main" val="53011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584287" y="357080"/>
            <a:ext cx="780213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TOOLS &amp; TECHNOLOGIES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493851" y="830541"/>
            <a:ext cx="11023426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Programming language: </a:t>
            </a:r>
            <a:r>
              <a:rPr lang="en-US" sz="240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Python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Framework: </a:t>
            </a:r>
            <a:r>
              <a:rPr lang="en-US" sz="240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Flask for creating REST API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Python libraries used: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Flask==2.1.2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numpy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==1.22.4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pydub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==0.25.1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python_speech_features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==0.6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scikit_learn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==1.1.1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scipy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==1.8.0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torch==1.11.0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PySoundFile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==0.9.0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Storage : </a:t>
            </a:r>
            <a:r>
              <a:rPr lang="en-US" sz="240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Microsoft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600" b="0" dirty="0">
              <a:solidFill>
                <a:srgbClr val="083D65"/>
              </a:solidFill>
              <a:latin typeface="+mj-lt"/>
              <a:ea typeface="Open Sans" panose="020B0606030504020204" pitchFamily="34" charset="0"/>
            </a:endParaRPr>
          </a:p>
        </p:txBody>
      </p:sp>
      <p:pic>
        <p:nvPicPr>
          <p:cNvPr id="16388" name="Picture 4" descr="See the source image">
            <a:extLst>
              <a:ext uri="{FF2B5EF4-FFF2-40B4-BE49-F238E27FC236}">
                <a16:creationId xmlns:a16="http://schemas.microsoft.com/office/drawing/2014/main" id="{F40F45D6-2DC0-8585-965C-56D32D8AB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69" y="320910"/>
            <a:ext cx="1239357" cy="12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See the source image">
            <a:extLst>
              <a:ext uri="{FF2B5EF4-FFF2-40B4-BE49-F238E27FC236}">
                <a16:creationId xmlns:a16="http://schemas.microsoft.com/office/drawing/2014/main" id="{01FDC010-6222-9287-4E23-2DD809A6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450" y="1336431"/>
            <a:ext cx="1094799" cy="147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See the source image">
            <a:extLst>
              <a:ext uri="{FF2B5EF4-FFF2-40B4-BE49-F238E27FC236}">
                <a16:creationId xmlns:a16="http://schemas.microsoft.com/office/drawing/2014/main" id="{F9777CF7-A168-F420-302F-C3D92642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77" y="1462243"/>
            <a:ext cx="2746811" cy="13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ee the source image">
            <a:extLst>
              <a:ext uri="{FF2B5EF4-FFF2-40B4-BE49-F238E27FC236}">
                <a16:creationId xmlns:a16="http://schemas.microsoft.com/office/drawing/2014/main" id="{F5F191A3-DBC7-8CD1-652D-9C2F29436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t="10401" r="12219" b="5962"/>
          <a:stretch/>
        </p:blipFill>
        <p:spPr bwMode="auto">
          <a:xfrm>
            <a:off x="7018664" y="2823003"/>
            <a:ext cx="1824147" cy="1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See the source image">
            <a:extLst>
              <a:ext uri="{FF2B5EF4-FFF2-40B4-BE49-F238E27FC236}">
                <a16:creationId xmlns:a16="http://schemas.microsoft.com/office/drawing/2014/main" id="{E68ED53B-434A-01D9-0ADE-91A6495C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91" y="3523711"/>
            <a:ext cx="3007782" cy="161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91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ALGORITHMS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1446041"/>
            <a:ext cx="11023426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Feature extraction: </a:t>
            </a:r>
            <a:r>
              <a:rPr lang="en-US" sz="240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MFCC and delta MFCC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b="0" dirty="0">
              <a:solidFill>
                <a:srgbClr val="083D65"/>
              </a:solidFill>
              <a:latin typeface="+mj-lt"/>
              <a:ea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Model: </a:t>
            </a:r>
            <a:r>
              <a:rPr lang="en-US" sz="240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Gaussian Mixture Model (GMM)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>
              <a:solidFill>
                <a:srgbClr val="083D65"/>
              </a:solidFill>
              <a:latin typeface="+mj-lt"/>
              <a:ea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Score</a:t>
            </a:r>
            <a:r>
              <a:rPr lang="en-US" sz="240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 </a:t>
            </a:r>
            <a:r>
              <a:rPr lang="en-US" sz="2400" b="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Metric</a:t>
            </a:r>
            <a:r>
              <a:rPr lang="en-US" sz="240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 : Log-likelihood</a:t>
            </a:r>
          </a:p>
        </p:txBody>
      </p:sp>
    </p:spTree>
    <p:extLst>
      <p:ext uri="{BB962C8B-B14F-4D97-AF65-F5344CB8AC3E}">
        <p14:creationId xmlns:p14="http://schemas.microsoft.com/office/powerpoint/2010/main" val="247507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1C6E712-646D-4945-A6ED-F64E09207A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2751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71A2CAF-BA84-4BA9-A402-B2C9427575B7}"/>
              </a:ext>
            </a:extLst>
          </p:cNvPr>
          <p:cNvSpPr/>
          <p:nvPr/>
        </p:nvSpPr>
        <p:spPr>
          <a:xfrm flipV="1">
            <a:off x="0" y="-2"/>
            <a:ext cx="71591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6A224-49AE-425D-B32C-4D19073E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46" y="2794635"/>
            <a:ext cx="5545629" cy="93758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Screenshots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F8062-07D6-4F6B-8DF0-153B4E01465B}"/>
              </a:ext>
            </a:extLst>
          </p:cNvPr>
          <p:cNvSpPr/>
          <p:nvPr/>
        </p:nvSpPr>
        <p:spPr>
          <a:xfrm flipH="1">
            <a:off x="11653791" y="590551"/>
            <a:ext cx="25807" cy="4408169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BA7F39-F285-4F99-9FB9-60FC95B4E1EC}"/>
              </a:ext>
            </a:extLst>
          </p:cNvPr>
          <p:cNvSpPr/>
          <p:nvPr/>
        </p:nvSpPr>
        <p:spPr>
          <a:xfrm flipH="1">
            <a:off x="11653791" y="-19049"/>
            <a:ext cx="25807" cy="4408169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F5552D4-0A5E-4100-B544-07C9E886D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9086"/>
            <a:ext cx="5067930" cy="5249172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0D8FD08-EA56-41B3-A5E8-C642A8E283C0}"/>
              </a:ext>
            </a:extLst>
          </p:cNvPr>
          <p:cNvGrpSpPr/>
          <p:nvPr/>
        </p:nvGrpSpPr>
        <p:grpSpPr>
          <a:xfrm>
            <a:off x="4644001" y="1325143"/>
            <a:ext cx="838751" cy="838751"/>
            <a:chOff x="4216177" y="1015019"/>
            <a:chExt cx="1485900" cy="14859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7D8B9D-80A8-45E7-A987-20E597233B33}"/>
                </a:ext>
              </a:extLst>
            </p:cNvPr>
            <p:cNvSpPr/>
            <p:nvPr/>
          </p:nvSpPr>
          <p:spPr>
            <a:xfrm>
              <a:off x="4216177" y="1015019"/>
              <a:ext cx="1485900" cy="1485900"/>
            </a:xfrm>
            <a:prstGeom prst="ellipse">
              <a:avLst/>
            </a:prstGeom>
            <a:solidFill>
              <a:srgbClr val="8D198E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6050DB-9182-4371-855E-3F104EC4F3A9}"/>
                </a:ext>
              </a:extLst>
            </p:cNvPr>
            <p:cNvSpPr/>
            <p:nvPr/>
          </p:nvSpPr>
          <p:spPr>
            <a:xfrm>
              <a:off x="4433782" y="1015020"/>
              <a:ext cx="1268295" cy="1268295"/>
            </a:xfrm>
            <a:custGeom>
              <a:avLst/>
              <a:gdLst>
                <a:gd name="connsiteX0" fmla="*/ 525345 w 1268295"/>
                <a:gd name="connsiteY0" fmla="*/ 0 h 1268295"/>
                <a:gd name="connsiteX1" fmla="*/ 1268295 w 1268295"/>
                <a:gd name="connsiteY1" fmla="*/ 742950 h 1268295"/>
                <a:gd name="connsiteX2" fmla="*/ 1050690 w 1268295"/>
                <a:gd name="connsiteY2" fmla="*/ 1268295 h 1268295"/>
                <a:gd name="connsiteX3" fmla="*/ 0 w 1268295"/>
                <a:gd name="connsiteY3" fmla="*/ 217605 h 1268295"/>
                <a:gd name="connsiteX4" fmla="*/ 525345 w 1268295"/>
                <a:gd name="connsiteY4" fmla="*/ 0 h 126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8295" h="1268295">
                  <a:moveTo>
                    <a:pt x="525345" y="0"/>
                  </a:moveTo>
                  <a:cubicBezTo>
                    <a:pt x="935665" y="0"/>
                    <a:pt x="1268295" y="332630"/>
                    <a:pt x="1268295" y="742950"/>
                  </a:cubicBezTo>
                  <a:cubicBezTo>
                    <a:pt x="1268295" y="948110"/>
                    <a:pt x="1185137" y="1133848"/>
                    <a:pt x="1050690" y="1268295"/>
                  </a:cubicBezTo>
                  <a:lnTo>
                    <a:pt x="0" y="217605"/>
                  </a:lnTo>
                  <a:cubicBezTo>
                    <a:pt x="134448" y="83158"/>
                    <a:pt x="320185" y="0"/>
                    <a:pt x="525345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49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Home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22E2B-19CB-BBB4-2D6C-19BB3F475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0" y="914473"/>
            <a:ext cx="10088516" cy="530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75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0IOEnPD.Cv4utU8_2uh7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fUzxERNXU6lqx38hXmo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_8shndXRjKh827xVnyo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_AqQh6_NGifekatist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ivVpiBLSVXrh_cxXSm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oster Resear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83C4"/>
      </a:accent1>
      <a:accent2>
        <a:srgbClr val="90DEF0"/>
      </a:accent2>
      <a:accent3>
        <a:srgbClr val="F6FCFC"/>
      </a:accent3>
      <a:accent4>
        <a:srgbClr val="FE3C32"/>
      </a:accent4>
      <a:accent5>
        <a:srgbClr val="161619"/>
      </a:accent5>
      <a:accent6>
        <a:srgbClr val="161619"/>
      </a:accent6>
      <a:hlink>
        <a:srgbClr val="2F5CD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550</Words>
  <Application>Microsoft Office PowerPoint</Application>
  <PresentationFormat>Widescreen</PresentationFormat>
  <Paragraphs>130</Paragraphs>
  <Slides>16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Bahnschrift</vt:lpstr>
      <vt:lpstr>Calibri</vt:lpstr>
      <vt:lpstr>Calibri Light</vt:lpstr>
      <vt:lpstr>Courier New</vt:lpstr>
      <vt:lpstr>Georgia</vt:lpstr>
      <vt:lpstr>Segoe UI</vt:lpstr>
      <vt:lpstr>Segoe UI Light</vt:lpstr>
      <vt:lpstr>Office Theme</vt:lpstr>
      <vt:lpstr>1_Office Theme</vt:lpstr>
      <vt:lpstr>think-cell Slide</vt:lpstr>
      <vt:lpstr>PowerPoint Presentation</vt:lpstr>
      <vt:lpstr>TABLE OF CONTENTS</vt:lpstr>
      <vt:lpstr>Introduction</vt:lpstr>
      <vt:lpstr>PowerPoint Presentation</vt:lpstr>
      <vt:lpstr>PowerPoint Presentation</vt:lpstr>
      <vt:lpstr>PowerPoint Presentation</vt:lpstr>
      <vt:lpstr>PowerPoint Presentation</vt:lpstr>
      <vt:lpstr>GUI Screenshots</vt:lpstr>
      <vt:lpstr>PowerPoint Presentation</vt:lpstr>
      <vt:lpstr>PowerPoint Presentation</vt:lpstr>
      <vt:lpstr>PowerPoint Presentation</vt:lpstr>
      <vt:lpstr>Demonstration</vt:lpstr>
      <vt:lpstr>PowerPoint Presentation</vt:lpstr>
      <vt:lpstr>PowerPoint Presentation</vt:lpstr>
      <vt:lpstr>Why our solution?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Divya Gupta</cp:lastModifiedBy>
  <cp:revision>57</cp:revision>
  <dcterms:created xsi:type="dcterms:W3CDTF">2020-10-19T06:16:38Z</dcterms:created>
  <dcterms:modified xsi:type="dcterms:W3CDTF">2022-06-20T18:53:51Z</dcterms:modified>
</cp:coreProperties>
</file>